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50F02-F54A-45D8-B938-01736B1B7603}" type="slidenum">
              <a:rPr lang="it-IT" smtClean="0"/>
              <a:pPr/>
              <a:t>‹N›</a:t>
            </a:fld>
            <a:endParaRPr lang="it-IT"/>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verticale 1"/>
          <p:cNvSpPr>
            <a:spLocks noGrp="1"/>
          </p:cNvSpPr>
          <p:nvPr>
            <p:ph type="title" orient="vert"/>
          </p:nvPr>
        </p:nvSpPr>
        <p:spPr>
          <a:xfrm>
            <a:off x="6781800" y="274640"/>
            <a:ext cx="19050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5" name="Segnaposto piè di pagina 4"/>
          <p:cNvSpPr>
            <a:spLocks noGrp="1"/>
          </p:cNvSpPr>
          <p:nvPr>
            <p:ph type="ftr" sz="quarter" idx="11"/>
          </p:nvPr>
        </p:nvSpPr>
        <p:spPr>
          <a:xfrm>
            <a:off x="2640597" y="6377459"/>
            <a:ext cx="3836404" cy="365125"/>
          </a:xfrm>
        </p:spPr>
        <p:txBody>
          <a:bodyPr/>
          <a:lstStyle/>
          <a:p>
            <a:endParaRPr lang="it-IT"/>
          </a:p>
        </p:txBody>
      </p:sp>
      <p:sp>
        <p:nvSpPr>
          <p:cNvPr id="6" name="Segnaposto numero diapositiva 5"/>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50F02-F54A-45D8-B938-01736B1B760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C50F02-F54A-45D8-B938-01736B1B760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FEFA4AB0-61C6-4E8F-9F78-66894793F994}" type="datetimeFigureOut">
              <a:rPr lang="it-IT" smtClean="0"/>
              <a:pPr/>
              <a:t>05/05/2015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C50F02-F54A-45D8-B938-01736B1B7603}" type="slidenum">
              <a:rPr lang="it-IT" smtClean="0"/>
              <a:pPr/>
              <a:t>‹N›</a:t>
            </a:fld>
            <a:endParaRPr lang="it-IT"/>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FEFA4AB0-61C6-4E8F-9F78-66894793F994}" type="datetimeFigureOut">
              <a:rPr lang="it-IT" smtClean="0"/>
              <a:pPr/>
              <a:t>05/05/2015</a:t>
            </a:fld>
            <a:endParaRPr lang="it-IT"/>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t-IT"/>
          </a:p>
        </p:txBody>
      </p:sp>
      <p:sp>
        <p:nvSpPr>
          <p:cNvPr id="7" name="Segnaposto numero diapositiva 6"/>
          <p:cNvSpPr>
            <a:spLocks noGrp="1"/>
          </p:cNvSpPr>
          <p:nvPr>
            <p:ph type="sldNum" sz="quarter" idx="12"/>
          </p:nvPr>
        </p:nvSpPr>
        <p:spPr>
          <a:xfrm>
            <a:off x="8339328" y="1170432"/>
            <a:ext cx="733864" cy="201168"/>
          </a:xfrm>
        </p:spPr>
        <p:txBody>
          <a:bodyPr/>
          <a:lstStyle/>
          <a:p>
            <a:fld id="{27C50F02-F54A-45D8-B938-01736B1B7603}"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tango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EFA4AB0-61C6-4E8F-9F78-66894793F994}" type="datetimeFigureOut">
              <a:rPr lang="it-IT" smtClean="0"/>
              <a:pPr/>
              <a:t>05/05/2015</a:t>
            </a:fld>
            <a:endParaRPr lang="it-IT"/>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t-IT"/>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7C50F02-F54A-45D8-B938-01736B1B760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43051"/>
            <a:ext cx="7772400" cy="1957400"/>
          </a:xfrm>
        </p:spPr>
        <p:txBody>
          <a:bodyPr>
            <a:normAutofit fontScale="90000"/>
          </a:bodyPr>
          <a:lstStyle/>
          <a:p>
            <a:r>
              <a:rPr lang="it-IT" dirty="0" smtClean="0"/>
              <a:t>Un metodo di studio per ragazzi DSA alla scuola secondaria di primo e secondo  grado</a:t>
            </a:r>
            <a:endParaRPr lang="it-IT" dirty="0"/>
          </a:p>
        </p:txBody>
      </p:sp>
      <p:sp>
        <p:nvSpPr>
          <p:cNvPr id="3" name="Sottotitolo 2"/>
          <p:cNvSpPr>
            <a:spLocks noGrp="1"/>
          </p:cNvSpPr>
          <p:nvPr>
            <p:ph type="subTitle" idx="1"/>
          </p:nvPr>
        </p:nvSpPr>
        <p:spPr>
          <a:xfrm>
            <a:off x="685800" y="5357826"/>
            <a:ext cx="8077200" cy="1143008"/>
          </a:xfrm>
        </p:spPr>
        <p:txBody>
          <a:bodyPr/>
          <a:lstStyle/>
          <a:p>
            <a:r>
              <a:rPr lang="it-IT" dirty="0" smtClean="0"/>
              <a:t>Silvia </a:t>
            </a:r>
            <a:r>
              <a:rPr lang="it-IT" dirty="0" err="1" smtClean="0"/>
              <a:t>Andrich</a:t>
            </a:r>
            <a:r>
              <a:rPr lang="it-IT" dirty="0" smtClean="0"/>
              <a:t> psicologa</a:t>
            </a:r>
          </a:p>
          <a:p>
            <a:r>
              <a:rPr lang="it-IT" dirty="0" err="1" smtClean="0"/>
              <a:t>Taio</a:t>
            </a:r>
            <a:r>
              <a:rPr lang="it-IT" dirty="0" smtClean="0"/>
              <a:t>  5 maggio 2015</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i="1" dirty="0" smtClean="0"/>
              <a:t>Leggere e sottolineare</a:t>
            </a:r>
            <a:endParaRPr lang="it-IT" dirty="0"/>
          </a:p>
        </p:txBody>
      </p:sp>
      <p:sp>
        <p:nvSpPr>
          <p:cNvPr id="3" name="Segnaposto contenuto 2"/>
          <p:cNvSpPr>
            <a:spLocks noGrp="1"/>
          </p:cNvSpPr>
          <p:nvPr>
            <p:ph idx="1"/>
          </p:nvPr>
        </p:nvSpPr>
        <p:spPr/>
        <p:txBody>
          <a:bodyPr>
            <a:normAutofit/>
          </a:bodyPr>
          <a:lstStyle/>
          <a:p>
            <a:pPr>
              <a:buNone/>
            </a:pPr>
            <a:r>
              <a:rPr lang="it-IT" dirty="0" smtClean="0"/>
              <a:t>Dopo essersi “calati nel contesto”:</a:t>
            </a:r>
          </a:p>
          <a:p>
            <a:pPr>
              <a:buNone/>
            </a:pPr>
            <a:endParaRPr lang="it-IT" dirty="0" smtClean="0"/>
          </a:p>
          <a:p>
            <a:r>
              <a:rPr lang="it-IT" b="1" dirty="0" smtClean="0"/>
              <a:t>sottolineare / evidenziare</a:t>
            </a:r>
            <a:r>
              <a:rPr lang="it-IT" dirty="0" smtClean="0"/>
              <a:t> le parti più importanti;</a:t>
            </a:r>
          </a:p>
          <a:p>
            <a:r>
              <a:rPr lang="it-IT" dirty="0" smtClean="0"/>
              <a:t>un primo aiuto ti viene dalle </a:t>
            </a:r>
            <a:r>
              <a:rPr lang="it-IT" b="1" dirty="0" smtClean="0"/>
              <a:t>parole in grassetto</a:t>
            </a:r>
            <a:r>
              <a:rPr lang="it-IT" dirty="0" smtClean="0"/>
              <a:t>;</a:t>
            </a:r>
          </a:p>
          <a:p>
            <a:r>
              <a:rPr lang="it-IT" dirty="0" smtClean="0"/>
              <a:t>ricordare che non è tutto </a:t>
            </a:r>
          </a:p>
          <a:p>
            <a:pPr>
              <a:buNone/>
            </a:pPr>
            <a:r>
              <a:rPr lang="it-IT" dirty="0" smtClean="0"/>
              <a:t>	importante e cercare di </a:t>
            </a:r>
          </a:p>
          <a:p>
            <a:pPr>
              <a:buNone/>
            </a:pPr>
            <a:r>
              <a:rPr lang="it-IT" dirty="0" smtClean="0"/>
              <a:t>	non sottolineare più di un</a:t>
            </a:r>
          </a:p>
        </p:txBody>
      </p:sp>
      <p:sp>
        <p:nvSpPr>
          <p:cNvPr id="4" name="CasellaDiTesto 3"/>
          <p:cNvSpPr txBox="1"/>
          <p:nvPr/>
        </p:nvSpPr>
        <p:spPr>
          <a:xfrm>
            <a:off x="5364088" y="4581128"/>
            <a:ext cx="3353083" cy="1631216"/>
          </a:xfrm>
          <a:prstGeom prst="rect">
            <a:avLst/>
          </a:prstGeom>
          <a:noFill/>
        </p:spPr>
        <p:txBody>
          <a:bodyPr wrap="square" rtlCol="0">
            <a:spAutoFit/>
          </a:bodyPr>
          <a:lstStyle/>
          <a:p>
            <a:r>
              <a:rPr lang="it-IT" sz="10000" b="1" dirty="0" smtClean="0"/>
              <a:t>30%</a:t>
            </a:r>
            <a:endParaRPr lang="it-IT" sz="10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i="1" dirty="0" smtClean="0"/>
              <a:t>Scrivere a margine</a:t>
            </a:r>
            <a:endParaRPr lang="it-IT" dirty="0"/>
          </a:p>
        </p:txBody>
      </p:sp>
      <p:sp>
        <p:nvSpPr>
          <p:cNvPr id="3" name="Segnaposto contenuto 2"/>
          <p:cNvSpPr>
            <a:spLocks noGrp="1"/>
          </p:cNvSpPr>
          <p:nvPr>
            <p:ph sz="half" idx="1"/>
          </p:nvPr>
        </p:nvSpPr>
        <p:spPr>
          <a:xfrm>
            <a:off x="467544" y="1556792"/>
            <a:ext cx="4038600" cy="2735184"/>
          </a:xfrm>
        </p:spPr>
        <p:txBody>
          <a:bodyPr/>
          <a:lstStyle/>
          <a:p>
            <a:r>
              <a:rPr lang="it-IT" b="1" dirty="0" smtClean="0"/>
              <a:t>FARE I “TITOLETTI” </a:t>
            </a:r>
          </a:p>
          <a:p>
            <a:pPr lvl="1"/>
            <a:r>
              <a:rPr lang="it-IT" dirty="0" smtClean="0"/>
              <a:t>RAGGRUPPARE I PERIODI SOTTO TITOLI COMUNI</a:t>
            </a:r>
          </a:p>
          <a:p>
            <a:pPr lvl="1"/>
            <a:r>
              <a:rPr lang="it-IT" dirty="0" smtClean="0"/>
              <a:t>INDIVIDUAZIONE PIU’ RAPIDA DELLE “5 W”</a:t>
            </a:r>
            <a:endParaRPr lang="it-IT" dirty="0"/>
          </a:p>
        </p:txBody>
      </p:sp>
      <p:pic>
        <p:nvPicPr>
          <p:cNvPr id="5122" name="Picture 2"/>
          <p:cNvPicPr>
            <a:picLocks noChangeAspect="1" noChangeArrowheads="1"/>
          </p:cNvPicPr>
          <p:nvPr/>
        </p:nvPicPr>
        <p:blipFill>
          <a:blip r:embed="rId2" cstate="print"/>
          <a:srcRect/>
          <a:stretch>
            <a:fillRect/>
          </a:stretch>
        </p:blipFill>
        <p:spPr bwMode="auto">
          <a:xfrm>
            <a:off x="5187154" y="1700808"/>
            <a:ext cx="3535440" cy="4824536"/>
          </a:xfrm>
          <a:prstGeom prst="rect">
            <a:avLst/>
          </a:prstGeom>
          <a:noFill/>
          <a:ln w="9525">
            <a:noFill/>
            <a:miter lim="800000"/>
            <a:headEnd/>
            <a:tailEnd/>
          </a:ln>
        </p:spPr>
      </p:pic>
      <p:sp>
        <p:nvSpPr>
          <p:cNvPr id="6" name="CasellaDiTesto 5"/>
          <p:cNvSpPr txBox="1"/>
          <p:nvPr/>
        </p:nvSpPr>
        <p:spPr>
          <a:xfrm>
            <a:off x="2195736" y="4725144"/>
            <a:ext cx="2952328" cy="1938992"/>
          </a:xfrm>
          <a:prstGeom prst="rect">
            <a:avLst/>
          </a:prstGeom>
          <a:noFill/>
        </p:spPr>
        <p:txBody>
          <a:bodyPr wrap="square" rtlCol="0">
            <a:spAutoFit/>
          </a:bodyPr>
          <a:lstStyle/>
          <a:p>
            <a:r>
              <a:rPr lang="it-IT" sz="2400" dirty="0"/>
              <a:t>WHO («Chi»)</a:t>
            </a:r>
          </a:p>
          <a:p>
            <a:r>
              <a:rPr lang="it-IT" sz="2400" dirty="0"/>
              <a:t>WHAT («Che cosa»)</a:t>
            </a:r>
          </a:p>
          <a:p>
            <a:r>
              <a:rPr lang="it-IT" sz="2400" dirty="0"/>
              <a:t>WHEN («Quando»)</a:t>
            </a:r>
          </a:p>
          <a:p>
            <a:r>
              <a:rPr lang="it-IT" sz="2400" dirty="0"/>
              <a:t>WHERE («Dove»)</a:t>
            </a:r>
          </a:p>
          <a:p>
            <a:r>
              <a:rPr lang="it-IT" sz="2400" dirty="0"/>
              <a:t>WHY («Perché»)</a:t>
            </a:r>
          </a:p>
        </p:txBody>
      </p:sp>
      <p:sp>
        <p:nvSpPr>
          <p:cNvPr id="7" name="Freccia in giù 6"/>
          <p:cNvSpPr/>
          <p:nvPr/>
        </p:nvSpPr>
        <p:spPr>
          <a:xfrm>
            <a:off x="3491880" y="407707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5w.png"/>
          <p:cNvPicPr>
            <a:picLocks noChangeAspect="1"/>
          </p:cNvPicPr>
          <p:nvPr/>
        </p:nvPicPr>
        <p:blipFill>
          <a:blip r:embed="rId3" cstate="print"/>
          <a:stretch>
            <a:fillRect/>
          </a:stretch>
        </p:blipFill>
        <p:spPr>
          <a:xfrm>
            <a:off x="395536" y="4941168"/>
            <a:ext cx="1611581" cy="15567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normAutofit fontScale="90000"/>
          </a:bodyPr>
          <a:lstStyle/>
          <a:p>
            <a:pPr algn="ctr"/>
            <a:r>
              <a:rPr lang="it-IT" i="1" dirty="0" smtClean="0"/>
              <a:t>Realizzare uno schema per punti e sottopunti</a:t>
            </a:r>
            <a:endParaRPr lang="it-IT" dirty="0"/>
          </a:p>
        </p:txBody>
      </p:sp>
      <p:pic>
        <p:nvPicPr>
          <p:cNvPr id="4098" name="Picture 2"/>
          <p:cNvPicPr>
            <a:picLocks noGrp="1" noChangeAspect="1" noChangeArrowheads="1"/>
          </p:cNvPicPr>
          <p:nvPr>
            <p:ph idx="1"/>
          </p:nvPr>
        </p:nvPicPr>
        <p:blipFill>
          <a:blip r:embed="rId2" cstate="print"/>
          <a:stretch>
            <a:fillRect/>
          </a:stretch>
        </p:blipFill>
        <p:spPr bwMode="auto">
          <a:xfrm>
            <a:off x="1376362" y="1925637"/>
            <a:ext cx="63912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dirty="0" smtClean="0"/>
              <a:t>GESTIONE DEL TEMPO</a:t>
            </a:r>
            <a:endParaRPr lang="it-IT"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556792"/>
            <a:ext cx="5803496" cy="4625975"/>
          </a:xfrm>
          <a:prstGeom prst="rect">
            <a:avLst/>
          </a:prstGeom>
          <a:noFill/>
          <a:ln w="9525">
            <a:noFill/>
            <a:miter lim="800000"/>
            <a:headEnd/>
            <a:tailEnd/>
          </a:ln>
        </p:spPr>
      </p:pic>
      <p:sp>
        <p:nvSpPr>
          <p:cNvPr id="6" name="Freccia a sinistra 5"/>
          <p:cNvSpPr/>
          <p:nvPr/>
        </p:nvSpPr>
        <p:spPr>
          <a:xfrm>
            <a:off x="5796136" y="2420888"/>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sinistra 6"/>
          <p:cNvSpPr/>
          <p:nvPr/>
        </p:nvSpPr>
        <p:spPr>
          <a:xfrm>
            <a:off x="5796136" y="3501008"/>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p:cNvSpPr/>
          <p:nvPr/>
        </p:nvSpPr>
        <p:spPr>
          <a:xfrm>
            <a:off x="5796136" y="4509120"/>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p:cNvSpPr/>
          <p:nvPr/>
        </p:nvSpPr>
        <p:spPr>
          <a:xfrm>
            <a:off x="5796136" y="5445224"/>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020272" y="2348880"/>
            <a:ext cx="1656184" cy="646331"/>
          </a:xfrm>
          <a:prstGeom prst="rect">
            <a:avLst/>
          </a:prstGeom>
          <a:noFill/>
        </p:spPr>
        <p:txBody>
          <a:bodyPr wrap="square" rtlCol="0">
            <a:spAutoFit/>
          </a:bodyPr>
          <a:lstStyle/>
          <a:p>
            <a:r>
              <a:rPr lang="it-IT" dirty="0" smtClean="0"/>
              <a:t>MEMORIA FRESCA</a:t>
            </a:r>
            <a:endParaRPr lang="it-IT" dirty="0"/>
          </a:p>
        </p:txBody>
      </p:sp>
      <p:sp>
        <p:nvSpPr>
          <p:cNvPr id="11" name="CasellaDiTesto 10"/>
          <p:cNvSpPr txBox="1"/>
          <p:nvPr/>
        </p:nvSpPr>
        <p:spPr>
          <a:xfrm>
            <a:off x="7092280" y="3501008"/>
            <a:ext cx="1728192" cy="646331"/>
          </a:xfrm>
          <a:prstGeom prst="rect">
            <a:avLst/>
          </a:prstGeom>
          <a:noFill/>
        </p:spPr>
        <p:txBody>
          <a:bodyPr wrap="square" rtlCol="0">
            <a:spAutoFit/>
          </a:bodyPr>
          <a:lstStyle/>
          <a:p>
            <a:r>
              <a:rPr lang="it-IT" dirty="0" smtClean="0"/>
              <a:t>TANTA ENERGIA</a:t>
            </a:r>
            <a:endParaRPr lang="it-IT" dirty="0"/>
          </a:p>
        </p:txBody>
      </p:sp>
      <p:sp>
        <p:nvSpPr>
          <p:cNvPr id="12" name="CasellaDiTesto 11"/>
          <p:cNvSpPr txBox="1"/>
          <p:nvPr/>
        </p:nvSpPr>
        <p:spPr>
          <a:xfrm>
            <a:off x="7020272" y="4509120"/>
            <a:ext cx="1728192" cy="646331"/>
          </a:xfrm>
          <a:prstGeom prst="rect">
            <a:avLst/>
          </a:prstGeom>
          <a:noFill/>
        </p:spPr>
        <p:txBody>
          <a:bodyPr wrap="square" rtlCol="0">
            <a:spAutoFit/>
          </a:bodyPr>
          <a:lstStyle/>
          <a:p>
            <a:r>
              <a:rPr lang="it-IT" dirty="0" smtClean="0"/>
              <a:t>ANCORA ATTIVO</a:t>
            </a:r>
            <a:endParaRPr lang="it-IT" dirty="0"/>
          </a:p>
        </p:txBody>
      </p:sp>
      <p:sp>
        <p:nvSpPr>
          <p:cNvPr id="13" name="CasellaDiTesto 12"/>
          <p:cNvSpPr txBox="1"/>
          <p:nvPr/>
        </p:nvSpPr>
        <p:spPr>
          <a:xfrm>
            <a:off x="7020272" y="5445224"/>
            <a:ext cx="1872208" cy="646331"/>
          </a:xfrm>
          <a:prstGeom prst="rect">
            <a:avLst/>
          </a:prstGeom>
          <a:noFill/>
        </p:spPr>
        <p:txBody>
          <a:bodyPr wrap="square" rtlCol="0">
            <a:spAutoFit/>
          </a:bodyPr>
          <a:lstStyle/>
          <a:p>
            <a:r>
              <a:rPr lang="it-IT" dirty="0" smtClean="0"/>
              <a:t>CONCLUDENDO LO STUDIO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GESTIONE DEL TEMPO</a:t>
            </a:r>
            <a:endParaRPr lang="it-IT" dirty="0"/>
          </a:p>
        </p:txBody>
      </p:sp>
      <p:sp>
        <p:nvSpPr>
          <p:cNvPr id="3" name="Segnaposto contenuto 2"/>
          <p:cNvSpPr>
            <a:spLocks noGrp="1"/>
          </p:cNvSpPr>
          <p:nvPr>
            <p:ph idx="1"/>
          </p:nvPr>
        </p:nvSpPr>
        <p:spPr>
          <a:xfrm>
            <a:off x="0" y="1556792"/>
            <a:ext cx="9144000" cy="5112568"/>
          </a:xfrm>
        </p:spPr>
        <p:txBody>
          <a:bodyPr>
            <a:normAutofit lnSpcReduction="10000"/>
          </a:bodyPr>
          <a:lstStyle/>
          <a:p>
            <a:pPr algn="just">
              <a:buNone/>
            </a:pPr>
            <a:endParaRPr lang="it-IT" b="1" dirty="0" smtClean="0"/>
          </a:p>
          <a:p>
            <a:pPr marL="633222" indent="-514350" algn="just">
              <a:buNone/>
            </a:pPr>
            <a:r>
              <a:rPr lang="it-IT" sz="2600" b="1" dirty="0" smtClean="0">
                <a:solidFill>
                  <a:srgbClr val="FFC000"/>
                </a:solidFill>
              </a:rPr>
              <a:t>1. </a:t>
            </a:r>
            <a:r>
              <a:rPr lang="it-IT" sz="2600" b="1" dirty="0" smtClean="0"/>
              <a:t>“Pratica distribuita” </a:t>
            </a:r>
            <a:r>
              <a:rPr lang="it-IT" sz="2600" dirty="0" smtClean="0"/>
              <a:t>: </a:t>
            </a:r>
            <a:r>
              <a:rPr lang="it-IT" sz="2600" i="1" dirty="0" smtClean="0"/>
              <a:t>studiare in modo diluito nel tempo </a:t>
            </a:r>
          </a:p>
          <a:p>
            <a:pPr algn="just">
              <a:buNone/>
            </a:pPr>
            <a:r>
              <a:rPr lang="it-IT" sz="2600" i="1" dirty="0" smtClean="0"/>
              <a:t>	(contrario “Studio massivo”) </a:t>
            </a:r>
          </a:p>
          <a:p>
            <a:pPr algn="just">
              <a:buNone/>
            </a:pPr>
            <a:endParaRPr lang="it-IT" sz="2200" i="1" dirty="0" smtClean="0"/>
          </a:p>
          <a:p>
            <a:pPr algn="just">
              <a:buNone/>
            </a:pPr>
            <a:r>
              <a:rPr lang="it-IT" sz="2600" b="1" dirty="0" smtClean="0">
                <a:solidFill>
                  <a:srgbClr val="FFC000"/>
                </a:solidFill>
              </a:rPr>
              <a:t>2. </a:t>
            </a:r>
            <a:r>
              <a:rPr lang="it-IT" sz="2600" b="1" dirty="0" smtClean="0"/>
              <a:t>Definizione di un piano giornaliero e settimanale</a:t>
            </a:r>
            <a:r>
              <a:rPr lang="it-IT" sz="2600" dirty="0" smtClean="0"/>
              <a:t>:</a:t>
            </a:r>
            <a:r>
              <a:rPr lang="it-IT" sz="2600" b="1" dirty="0" smtClean="0"/>
              <a:t>  </a:t>
            </a:r>
            <a:r>
              <a:rPr lang="it-IT" sz="2600" i="1" dirty="0" smtClean="0"/>
              <a:t>schematizzare i momenti dedicati allo studio e allo svago </a:t>
            </a:r>
          </a:p>
          <a:p>
            <a:pPr algn="just">
              <a:buNone/>
            </a:pPr>
            <a:r>
              <a:rPr lang="it-IT" sz="2600" i="1" dirty="0" smtClean="0"/>
              <a:t>	a.     Realistico e affrontabile </a:t>
            </a:r>
          </a:p>
          <a:p>
            <a:pPr algn="just">
              <a:buNone/>
            </a:pPr>
            <a:r>
              <a:rPr lang="it-IT" sz="2600" i="1" dirty="0" smtClean="0"/>
              <a:t>	b.    Inserire attività che consentono di mantenere un </a:t>
            </a:r>
          </a:p>
          <a:p>
            <a:pPr algn="just">
              <a:buNone/>
            </a:pPr>
            <a:r>
              <a:rPr lang="it-IT" sz="2600" i="1" dirty="0" smtClean="0"/>
              <a:t>		 buon 	contatto sociale </a:t>
            </a:r>
          </a:p>
          <a:p>
            <a:pPr algn="just">
              <a:buNone/>
            </a:pPr>
            <a:endParaRPr lang="it-IT" sz="2200" i="1" dirty="0" smtClean="0"/>
          </a:p>
          <a:p>
            <a:pPr algn="just">
              <a:buNone/>
            </a:pPr>
            <a:r>
              <a:rPr lang="it-IT" sz="2600" b="1" dirty="0" smtClean="0">
                <a:solidFill>
                  <a:srgbClr val="FFC000"/>
                </a:solidFill>
              </a:rPr>
              <a:t>3. </a:t>
            </a:r>
            <a:r>
              <a:rPr lang="it-IT" sz="2600" b="1" dirty="0" smtClean="0"/>
              <a:t>Aggiornarlo periodicamente per correggere il tiro </a:t>
            </a:r>
          </a:p>
          <a:p>
            <a:pPr algn="just">
              <a:buNone/>
            </a:pPr>
            <a:endParaRPr lang="it-IT" sz="2200" b="1" dirty="0" smtClean="0"/>
          </a:p>
          <a:p>
            <a:pPr marL="633222" indent="-514350" algn="just">
              <a:buNone/>
            </a:pPr>
            <a:r>
              <a:rPr lang="it-IT" sz="2600" b="1" dirty="0" smtClean="0">
                <a:solidFill>
                  <a:srgbClr val="FFC000"/>
                </a:solidFill>
              </a:rPr>
              <a:t>4. </a:t>
            </a:r>
            <a:r>
              <a:rPr lang="it-IT" sz="2600" b="1" dirty="0" smtClean="0"/>
              <a:t>“Pause” </a:t>
            </a:r>
            <a:r>
              <a:rPr lang="it-IT" sz="2600" dirty="0" smtClean="0"/>
              <a:t>:  </a:t>
            </a:r>
            <a:r>
              <a:rPr lang="it-IT" sz="2600" i="1" dirty="0" smtClean="0"/>
              <a:t>nella programmazione giornaliera</a:t>
            </a:r>
            <a:endParaRPr lang="it-IT" sz="2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dirty="0" smtClean="0"/>
              <a:t>GESTIONE DEL TEMPO</a:t>
            </a:r>
            <a:endParaRPr lang="it-IT" dirty="0"/>
          </a:p>
        </p:txBody>
      </p:sp>
      <p:pic>
        <p:nvPicPr>
          <p:cNvPr id="6146" name="Picture 2"/>
          <p:cNvPicPr>
            <a:picLocks noGrp="1" noChangeAspect="1" noChangeArrowheads="1"/>
          </p:cNvPicPr>
          <p:nvPr>
            <p:ph idx="1"/>
          </p:nvPr>
        </p:nvPicPr>
        <p:blipFill>
          <a:blip r:embed="rId2" cstate="print"/>
          <a:stretch>
            <a:fillRect/>
          </a:stretch>
        </p:blipFill>
        <p:spPr bwMode="auto">
          <a:xfrm>
            <a:off x="2104510" y="1774825"/>
            <a:ext cx="4934979"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dirty="0" smtClean="0"/>
              <a:t>GESTIONE DEL TEMPO</a:t>
            </a:r>
            <a:endParaRPr lang="it-IT"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51520" y="1628800"/>
            <a:ext cx="4583690" cy="4625975"/>
          </a:xfrm>
          <a:prstGeom prst="rect">
            <a:avLst/>
          </a:prstGeom>
          <a:noFill/>
          <a:ln w="9525">
            <a:noFill/>
            <a:miter lim="800000"/>
            <a:headEnd/>
            <a:tailEnd/>
          </a:ln>
        </p:spPr>
      </p:pic>
      <p:pic>
        <p:nvPicPr>
          <p:cNvPr id="5" name="Immagine 4" descr="cronometro.png"/>
          <p:cNvPicPr>
            <a:picLocks noChangeAspect="1"/>
          </p:cNvPicPr>
          <p:nvPr/>
        </p:nvPicPr>
        <p:blipFill>
          <a:blip r:embed="rId3" cstate="print"/>
          <a:stretch>
            <a:fillRect/>
          </a:stretch>
        </p:blipFill>
        <p:spPr>
          <a:xfrm>
            <a:off x="6300192" y="1844824"/>
            <a:ext cx="2654640" cy="2448272"/>
          </a:xfrm>
          <a:prstGeom prst="rect">
            <a:avLst/>
          </a:prstGeom>
        </p:spPr>
      </p:pic>
      <p:sp>
        <p:nvSpPr>
          <p:cNvPr id="8" name="Freccia a sinistra 7"/>
          <p:cNvSpPr/>
          <p:nvPr/>
        </p:nvSpPr>
        <p:spPr>
          <a:xfrm>
            <a:off x="4716016" y="1988840"/>
            <a:ext cx="151216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dirty="0" smtClean="0"/>
              <a:t>GESTIONE DEL TEMPO</a:t>
            </a:r>
            <a:endParaRPr lang="it-IT" dirty="0"/>
          </a:p>
        </p:txBody>
      </p:sp>
      <p:pic>
        <p:nvPicPr>
          <p:cNvPr id="8194" name="Picture 2"/>
          <p:cNvPicPr>
            <a:picLocks noGrp="1" noChangeAspect="1" noChangeArrowheads="1"/>
          </p:cNvPicPr>
          <p:nvPr>
            <p:ph idx="1"/>
          </p:nvPr>
        </p:nvPicPr>
        <p:blipFill>
          <a:blip r:embed="rId2" cstate="print"/>
          <a:stretch>
            <a:fillRect/>
          </a:stretch>
        </p:blipFill>
        <p:spPr bwMode="auto">
          <a:xfrm>
            <a:off x="2405062" y="2054225"/>
            <a:ext cx="4333875"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p:txBody>
          <a:bodyPr/>
          <a:lstStyle/>
          <a:p>
            <a:r>
              <a:rPr lang="it-IT" sz="2800" dirty="0" err="1" smtClean="0"/>
              <a:t>Andrich</a:t>
            </a:r>
            <a:r>
              <a:rPr lang="it-IT" sz="2800" dirty="0" smtClean="0"/>
              <a:t> S.; </a:t>
            </a:r>
            <a:r>
              <a:rPr lang="it-IT" sz="2800" dirty="0" err="1" smtClean="0"/>
              <a:t>Turrini</a:t>
            </a:r>
            <a:r>
              <a:rPr lang="it-IT" sz="2800" dirty="0" smtClean="0"/>
              <a:t> M. (2015) </a:t>
            </a:r>
            <a:r>
              <a:rPr lang="it-IT" sz="2800" i="1" dirty="0" smtClean="0"/>
              <a:t>SOS Esami di Terza media. Strategie e consigli su come affrontare le prove per ragazzi con dislessia e altri DSA</a:t>
            </a:r>
            <a:r>
              <a:rPr lang="it-IT" sz="2800" dirty="0" smtClean="0"/>
              <a:t>, Trento, </a:t>
            </a:r>
            <a:r>
              <a:rPr lang="it-IT" sz="2800" dirty="0" err="1" smtClean="0"/>
              <a:t>Erickson</a:t>
            </a:r>
            <a:endParaRPr lang="it-IT" sz="2800" dirty="0" smtClean="0"/>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it-IT" sz="3200" smtClean="0"/>
              <a:t>Perché uno studente DSA ha bisogno di un efficiente metodo di studio?</a:t>
            </a:r>
          </a:p>
        </p:txBody>
      </p:sp>
      <p:sp>
        <p:nvSpPr>
          <p:cNvPr id="51203" name="Rectangle 3"/>
          <p:cNvSpPr>
            <a:spLocks noGrp="1" noChangeArrowheads="1"/>
          </p:cNvSpPr>
          <p:nvPr>
            <p:ph idx="1"/>
          </p:nvPr>
        </p:nvSpPr>
        <p:spPr/>
        <p:txBody>
          <a:bodyPr/>
          <a:lstStyle/>
          <a:p>
            <a:pPr eaLnBrk="1" hangingPunct="1"/>
            <a:r>
              <a:rPr lang="it-IT" smtClean="0"/>
              <a:t>Rispetto ai suoi compagni normolettori, lo studente dislessico non può permettersi di adottare il metodo di studio più diffuso che consiste nel leggere più volte il materiale da studiare, da cui poter ricavare riassunti o schemi scritti, più o meno ricchi di contenuti, da rileggere prima delle verifiche.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it-IT" sz="3200" smtClean="0"/>
              <a:t>Il primo strumento compensativo per uno studente dislessico</a:t>
            </a:r>
          </a:p>
        </p:txBody>
      </p:sp>
      <p:sp>
        <p:nvSpPr>
          <p:cNvPr id="52227" name="Rectangle 3"/>
          <p:cNvSpPr>
            <a:spLocks noGrp="1" noChangeArrowheads="1"/>
          </p:cNvSpPr>
          <p:nvPr>
            <p:ph idx="1"/>
          </p:nvPr>
        </p:nvSpPr>
        <p:spPr/>
        <p:txBody>
          <a:bodyPr/>
          <a:lstStyle/>
          <a:p>
            <a:pPr eaLnBrk="1" hangingPunct="1"/>
            <a:r>
              <a:rPr lang="it-IT" smtClean="0"/>
              <a:t>Un efficiente metodo di studio che tenga necessariamente conto della difficoltà di lettura va affiancato a tutti gli altri strumenti compensativi e dispensativi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ATTEGGIAMENTO STRATEGICO</a:t>
            </a:r>
            <a:endParaRPr lang="it-IT" dirty="0"/>
          </a:p>
        </p:txBody>
      </p:sp>
      <p:sp>
        <p:nvSpPr>
          <p:cNvPr id="3" name="Segnaposto contenuto 2"/>
          <p:cNvSpPr>
            <a:spLocks noGrp="1"/>
          </p:cNvSpPr>
          <p:nvPr>
            <p:ph idx="1"/>
          </p:nvPr>
        </p:nvSpPr>
        <p:spPr>
          <a:xfrm>
            <a:off x="0" y="1556792"/>
            <a:ext cx="9144000" cy="5040559"/>
          </a:xfrm>
        </p:spPr>
        <p:txBody>
          <a:bodyPr/>
          <a:lstStyle/>
          <a:p>
            <a:pPr algn="ctr">
              <a:buNone/>
            </a:pPr>
            <a:r>
              <a:rPr lang="it-IT" u="sng" dirty="0" smtClean="0"/>
              <a:t>STRATEGIE </a:t>
            </a:r>
            <a:r>
              <a:rPr lang="it-IT" u="sng" dirty="0" err="1" smtClean="0"/>
              <a:t>DI</a:t>
            </a:r>
            <a:r>
              <a:rPr lang="it-IT" u="sng" dirty="0" smtClean="0"/>
              <a:t> STUDIO </a:t>
            </a:r>
          </a:p>
          <a:p>
            <a:pPr algn="ctr">
              <a:buNone/>
            </a:pPr>
            <a:endParaRPr lang="it-IT" sz="3000" dirty="0" smtClean="0"/>
          </a:p>
          <a:p>
            <a:pPr algn="ctr">
              <a:buNone/>
            </a:pPr>
            <a:r>
              <a:rPr lang="it-IT" sz="3000" dirty="0" smtClean="0"/>
              <a:t>Le strategie sono classificate in relazione alla fase di studio</a:t>
            </a:r>
            <a:endParaRPr lang="it-IT" sz="3000" dirty="0"/>
          </a:p>
        </p:txBody>
      </p:sp>
      <p:cxnSp>
        <p:nvCxnSpPr>
          <p:cNvPr id="5" name="Connettore 2 4"/>
          <p:cNvCxnSpPr>
            <a:endCxn id="18" idx="0"/>
          </p:cNvCxnSpPr>
          <p:nvPr/>
        </p:nvCxnSpPr>
        <p:spPr>
          <a:xfrm flipH="1">
            <a:off x="3779912" y="3573016"/>
            <a:ext cx="936104"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a:endCxn id="17" idx="0"/>
          </p:cNvCxnSpPr>
          <p:nvPr/>
        </p:nvCxnSpPr>
        <p:spPr>
          <a:xfrm>
            <a:off x="5364088" y="3573016"/>
            <a:ext cx="1908212"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339752" y="5877272"/>
            <a:ext cx="1224136" cy="369332"/>
          </a:xfrm>
          <a:prstGeom prst="rect">
            <a:avLst/>
          </a:prstGeom>
          <a:noFill/>
        </p:spPr>
        <p:txBody>
          <a:bodyPr wrap="square" rtlCol="0">
            <a:spAutoFit/>
          </a:bodyPr>
          <a:lstStyle/>
          <a:p>
            <a:endParaRPr lang="it-IT" dirty="0"/>
          </a:p>
        </p:txBody>
      </p:sp>
      <p:sp>
        <p:nvSpPr>
          <p:cNvPr id="11" name="CasellaDiTesto 10"/>
          <p:cNvSpPr txBox="1"/>
          <p:nvPr/>
        </p:nvSpPr>
        <p:spPr>
          <a:xfrm>
            <a:off x="251520" y="4509120"/>
            <a:ext cx="2160240" cy="369332"/>
          </a:xfrm>
          <a:prstGeom prst="rect">
            <a:avLst/>
          </a:prstGeom>
          <a:noFill/>
        </p:spPr>
        <p:txBody>
          <a:bodyPr wrap="square" rtlCol="0">
            <a:spAutoFit/>
          </a:bodyPr>
          <a:lstStyle/>
          <a:p>
            <a:r>
              <a:rPr lang="it-IT" b="1" dirty="0" smtClean="0"/>
              <a:t>ORGANIZZAZIONE</a:t>
            </a:r>
            <a:endParaRPr lang="it-IT" b="1" dirty="0"/>
          </a:p>
        </p:txBody>
      </p:sp>
      <p:cxnSp>
        <p:nvCxnSpPr>
          <p:cNvPr id="13" name="Connettore 2 12"/>
          <p:cNvCxnSpPr>
            <a:endCxn id="11" idx="0"/>
          </p:cNvCxnSpPr>
          <p:nvPr/>
        </p:nvCxnSpPr>
        <p:spPr>
          <a:xfrm flipH="1">
            <a:off x="1331640" y="3501008"/>
            <a:ext cx="3024336" cy="100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940152" y="5373216"/>
            <a:ext cx="2664296" cy="369332"/>
          </a:xfrm>
          <a:prstGeom prst="rect">
            <a:avLst/>
          </a:prstGeom>
          <a:noFill/>
        </p:spPr>
        <p:txBody>
          <a:bodyPr wrap="square" rtlCol="0">
            <a:spAutoFit/>
          </a:bodyPr>
          <a:lstStyle/>
          <a:p>
            <a:r>
              <a:rPr lang="it-IT" b="1" dirty="0" smtClean="0"/>
              <a:t>GESTIONE DEL TEMPO</a:t>
            </a:r>
            <a:endParaRPr lang="it-IT" b="1" dirty="0"/>
          </a:p>
        </p:txBody>
      </p:sp>
      <p:sp>
        <p:nvSpPr>
          <p:cNvPr id="18" name="CasellaDiTesto 17"/>
          <p:cNvSpPr txBox="1"/>
          <p:nvPr/>
        </p:nvSpPr>
        <p:spPr>
          <a:xfrm>
            <a:off x="2771800" y="6021288"/>
            <a:ext cx="2016224" cy="369332"/>
          </a:xfrm>
          <a:prstGeom prst="rect">
            <a:avLst/>
          </a:prstGeom>
          <a:noFill/>
        </p:spPr>
        <p:txBody>
          <a:bodyPr wrap="square" rtlCol="0">
            <a:spAutoFit/>
          </a:bodyPr>
          <a:lstStyle/>
          <a:p>
            <a:r>
              <a:rPr lang="it-IT" b="1" dirty="0" smtClean="0"/>
              <a:t>COMPRENSIONE</a:t>
            </a:r>
            <a:endParaRPr lang="it-IT"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1556792"/>
            <a:ext cx="5996391" cy="5045744"/>
          </a:xfrm>
          <a:prstGeom prst="rect">
            <a:avLst/>
          </a:prstGeom>
          <a:noFill/>
          <a:ln w="9525">
            <a:noFill/>
            <a:miter lim="800000"/>
            <a:headEnd/>
            <a:tailEnd/>
          </a:ln>
        </p:spPr>
      </p:pic>
      <p:sp>
        <p:nvSpPr>
          <p:cNvPr id="5" name="Titolo 1"/>
          <p:cNvSpPr>
            <a:spLocks noGrp="1"/>
          </p:cNvSpPr>
          <p:nvPr>
            <p:ph type="title"/>
          </p:nvPr>
        </p:nvSpPr>
        <p:spPr/>
        <p:txBody>
          <a:bodyPr/>
          <a:lstStyle/>
          <a:p>
            <a:pPr algn="ctr"/>
            <a:r>
              <a:rPr lang="it-IT" dirty="0" smtClean="0"/>
              <a:t>ORGANIZZAZIONE</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lstStyle/>
          <a:p>
            <a:pPr algn="ctr"/>
            <a:r>
              <a:rPr lang="it-IT" dirty="0" smtClean="0"/>
              <a:t>ORGANIZZAZIONE</a:t>
            </a:r>
            <a:endParaRPr lang="it-IT" dirty="0"/>
          </a:p>
        </p:txBody>
      </p:sp>
      <p:pic>
        <p:nvPicPr>
          <p:cNvPr id="2050" name="Picture 2"/>
          <p:cNvPicPr>
            <a:picLocks noGrp="1" noChangeAspect="1" noChangeArrowheads="1"/>
          </p:cNvPicPr>
          <p:nvPr>
            <p:ph idx="1"/>
          </p:nvPr>
        </p:nvPicPr>
        <p:blipFill>
          <a:blip r:embed="rId2" cstate="print"/>
          <a:stretch>
            <a:fillRect/>
          </a:stretch>
        </p:blipFill>
        <p:spPr bwMode="auto">
          <a:xfrm>
            <a:off x="1333500" y="2101850"/>
            <a:ext cx="6477000"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lstStyle/>
          <a:p>
            <a:pPr algn="ctr"/>
            <a:r>
              <a:rPr lang="it-IT" dirty="0" smtClean="0"/>
              <a:t>ORGANIZZAZIONE</a:t>
            </a:r>
            <a:endParaRPr lang="it-IT"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2276872"/>
            <a:ext cx="3676650" cy="36766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932040" y="2276872"/>
            <a:ext cx="3771900"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COMPRENSIONE</a:t>
            </a:r>
            <a:endParaRPr lang="it-IT" dirty="0"/>
          </a:p>
        </p:txBody>
      </p:sp>
      <p:sp>
        <p:nvSpPr>
          <p:cNvPr id="3" name="Segnaposto contenuto 2"/>
          <p:cNvSpPr>
            <a:spLocks noGrp="1"/>
          </p:cNvSpPr>
          <p:nvPr>
            <p:ph idx="1"/>
          </p:nvPr>
        </p:nvSpPr>
        <p:spPr/>
        <p:txBody>
          <a:bodyPr>
            <a:normAutofit/>
          </a:bodyPr>
          <a:lstStyle/>
          <a:p>
            <a:endParaRPr lang="it-IT" i="1" dirty="0" smtClean="0"/>
          </a:p>
          <a:p>
            <a:r>
              <a:rPr lang="it-IT" i="1" dirty="0" smtClean="0"/>
              <a:t>La lettura esplorativa</a:t>
            </a:r>
          </a:p>
          <a:p>
            <a:pPr>
              <a:buNone/>
            </a:pPr>
            <a:endParaRPr lang="it-IT" i="1" dirty="0" smtClean="0"/>
          </a:p>
          <a:p>
            <a:r>
              <a:rPr lang="it-IT" i="1" dirty="0" smtClean="0"/>
              <a:t>Leggere e sottolineare</a:t>
            </a:r>
          </a:p>
          <a:p>
            <a:endParaRPr lang="it-IT" i="1" dirty="0" smtClean="0"/>
          </a:p>
          <a:p>
            <a:r>
              <a:rPr lang="it-IT" i="1" dirty="0" smtClean="0"/>
              <a:t>Scrivere a margine</a:t>
            </a:r>
          </a:p>
          <a:p>
            <a:endParaRPr lang="it-IT" i="1" dirty="0" smtClean="0"/>
          </a:p>
          <a:p>
            <a:r>
              <a:rPr lang="it-IT" i="1" dirty="0" smtClean="0"/>
              <a:t>Realizzare uno schema per punti e sottopunti</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i="1" dirty="0" smtClean="0"/>
              <a:t>La lettura esplorativa</a:t>
            </a:r>
            <a:endParaRPr lang="it-IT" dirty="0"/>
          </a:p>
        </p:txBody>
      </p:sp>
      <p:sp>
        <p:nvSpPr>
          <p:cNvPr id="3" name="Segnaposto contenuto 2"/>
          <p:cNvSpPr>
            <a:spLocks noGrp="1"/>
          </p:cNvSpPr>
          <p:nvPr>
            <p:ph idx="1"/>
          </p:nvPr>
        </p:nvSpPr>
        <p:spPr>
          <a:xfrm>
            <a:off x="457200" y="1775191"/>
            <a:ext cx="8229600" cy="3309993"/>
          </a:xfrm>
        </p:spPr>
        <p:txBody>
          <a:bodyPr>
            <a:normAutofit fontScale="92500" lnSpcReduction="10000"/>
          </a:bodyPr>
          <a:lstStyle/>
          <a:p>
            <a:pPr algn="just"/>
            <a:r>
              <a:rPr lang="it-IT" dirty="0" smtClean="0"/>
              <a:t>ipotizzare quali saranno i contenuti dello studio; </a:t>
            </a:r>
          </a:p>
          <a:p>
            <a:pPr algn="just"/>
            <a:r>
              <a:rPr lang="it-IT" dirty="0" smtClean="0"/>
              <a:t>riflettere su quello che si sa già e su quello che ci si ricorda dell’argomento;</a:t>
            </a:r>
          </a:p>
          <a:p>
            <a:pPr algn="just"/>
            <a:r>
              <a:rPr lang="it-IT" dirty="0" smtClean="0"/>
              <a:t>dare uno sguardo alle immagini presenti sulle pagine da studiare </a:t>
            </a:r>
          </a:p>
          <a:p>
            <a:pPr algn="just"/>
            <a:r>
              <a:rPr lang="it-IT" dirty="0" smtClean="0"/>
              <a:t>fare collegamenti con quanto spiegato in classe dall’insegnante.</a:t>
            </a:r>
          </a:p>
          <a:p>
            <a:pPr>
              <a:buNone/>
            </a:pP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3707904" y="4437112"/>
            <a:ext cx="5256584" cy="2158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61</TotalTime>
  <Words>363</Words>
  <Application>Microsoft Office PowerPoint</Application>
  <PresentationFormat>Presentazione su schermo (4:3)</PresentationFormat>
  <Paragraphs>73</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Modulo</vt:lpstr>
      <vt:lpstr>Un metodo di studio per ragazzi DSA alla scuola secondaria di primo e secondo  grado</vt:lpstr>
      <vt:lpstr>Perché uno studente DSA ha bisogno di un efficiente metodo di studio?</vt:lpstr>
      <vt:lpstr>Il primo strumento compensativo per uno studente dislessico</vt:lpstr>
      <vt:lpstr>ATTEGGIAMENTO STRATEGICO</vt:lpstr>
      <vt:lpstr>ORGANIZZAZIONE</vt:lpstr>
      <vt:lpstr>ORGANIZZAZIONE</vt:lpstr>
      <vt:lpstr>ORGANIZZAZIONE</vt:lpstr>
      <vt:lpstr>COMPRENSIONE</vt:lpstr>
      <vt:lpstr>La lettura esplorativa</vt:lpstr>
      <vt:lpstr>Leggere e sottolineare</vt:lpstr>
      <vt:lpstr>Scrivere a margine</vt:lpstr>
      <vt:lpstr>Realizzare uno schema per punti e sottopunti</vt:lpstr>
      <vt:lpstr>GESTIONE DEL TEMPO</vt:lpstr>
      <vt:lpstr>GESTIONE DEL TEMPO</vt:lpstr>
      <vt:lpstr>GESTIONE DEL TEMPO</vt:lpstr>
      <vt:lpstr>GESTIONE DEL TEMPO</vt:lpstr>
      <vt:lpstr>GESTIONE DEL TEMPO</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metodo di studio per DSA</dc:title>
  <dc:creator>Utente</dc:creator>
  <cp:lastModifiedBy>Utente</cp:lastModifiedBy>
  <cp:revision>9</cp:revision>
  <dcterms:created xsi:type="dcterms:W3CDTF">2015-05-05T10:05:24Z</dcterms:created>
  <dcterms:modified xsi:type="dcterms:W3CDTF">2015-05-05T12:40:39Z</dcterms:modified>
</cp:coreProperties>
</file>